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p:cViewPr varScale="1">
        <p:scale>
          <a:sx n="137" d="100"/>
          <a:sy n="137" d="100"/>
        </p:scale>
        <p:origin x="92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01eb23d09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01eb23d0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01eb23d09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01eb23d0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bf840bdc3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bf840bdc3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401eb23d09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401eb23d0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401eb23d0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401eb23d0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01eb23d09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401eb23d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401eb23d09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401eb23d0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01eb23d09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01eb23d0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401eb23d0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401eb23d0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401eb23d09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401eb23d0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401eb23d0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401eb23d0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401eb23d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401eb23d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01eb23d0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401eb23d0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401eb23d0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401eb23d0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bf840bdc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bf840bdc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01eb23d09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01eb23d0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D1D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vM74dBDdJyg?si=TsM8PT3UszTsVBjZ"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EBmGpa4skP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EBmGpa4skP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y64_ZcT2-Xk"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069113" y="4583850"/>
            <a:ext cx="5005800" cy="42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a:solidFill>
                  <a:schemeClr val="dk1"/>
                </a:solidFill>
              </a:rPr>
              <a:t>By: Brooke Puccio</a:t>
            </a:r>
            <a:endParaRPr>
              <a:solidFill>
                <a:schemeClr val="dk1"/>
              </a:solidFill>
            </a:endParaRPr>
          </a:p>
        </p:txBody>
      </p:sp>
      <p:sp>
        <p:nvSpPr>
          <p:cNvPr id="55" name="Google Shape;55;p13"/>
          <p:cNvSpPr/>
          <p:nvPr/>
        </p:nvSpPr>
        <p:spPr>
          <a:xfrm>
            <a:off x="797388" y="87750"/>
            <a:ext cx="7549234" cy="421242"/>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solidFill>
                  <a:schemeClr val="lt1"/>
                </a:solidFill>
                <a:latin typeface="Arial"/>
              </a:rPr>
              <a:t>Technology Used In Animal Testing</a:t>
            </a:r>
          </a:p>
        </p:txBody>
      </p:sp>
      <p:pic>
        <p:nvPicPr>
          <p:cNvPr id="56" name="Google Shape;56;p13"/>
          <p:cNvPicPr preferRelativeResize="0"/>
          <p:nvPr/>
        </p:nvPicPr>
        <p:blipFill>
          <a:blip r:embed="rId3">
            <a:alphaModFix/>
          </a:blip>
          <a:stretch>
            <a:fillRect/>
          </a:stretch>
        </p:blipFill>
        <p:spPr>
          <a:xfrm>
            <a:off x="1265175" y="996025"/>
            <a:ext cx="6613646" cy="3483175"/>
          </a:xfrm>
          <a:prstGeom prst="rect">
            <a:avLst/>
          </a:prstGeom>
          <a:noFill/>
          <a:ln w="9525" cap="flat" cmpd="sng">
            <a:solidFill>
              <a:schemeClr val="lt1"/>
            </a:solidFill>
            <a:prstDash val="solid"/>
            <a:round/>
            <a:headEnd type="none" w="sm" len="sm"/>
            <a:tailEnd type="none" w="sm" len="sm"/>
          </a:ln>
        </p:spPr>
      </p:pic>
      <p:sp>
        <p:nvSpPr>
          <p:cNvPr id="57" name="Google Shape;57;p13"/>
          <p:cNvSpPr/>
          <p:nvPr/>
        </p:nvSpPr>
        <p:spPr>
          <a:xfrm>
            <a:off x="2069040" y="641493"/>
            <a:ext cx="5005913" cy="249876"/>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solidFill>
                  <a:schemeClr val="lt1"/>
                </a:solidFill>
                <a:latin typeface="Arial"/>
              </a:rPr>
              <a:t>Example: The Cosmetic Industry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p:nvPr/>
        </p:nvSpPr>
        <p:spPr>
          <a:xfrm>
            <a:off x="3227363" y="60579"/>
            <a:ext cx="2519165" cy="344075"/>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solidFill>
                  <a:schemeClr val="lt1"/>
                </a:solidFill>
                <a:latin typeface="Arial"/>
              </a:rPr>
              <a:t>Skin Explants</a:t>
            </a:r>
          </a:p>
        </p:txBody>
      </p:sp>
      <p:sp>
        <p:nvSpPr>
          <p:cNvPr id="116" name="Google Shape;116;p22"/>
          <p:cNvSpPr txBox="1"/>
          <p:nvPr/>
        </p:nvSpPr>
        <p:spPr>
          <a:xfrm>
            <a:off x="134550" y="404650"/>
            <a:ext cx="8704800" cy="1800900"/>
          </a:xfrm>
          <a:prstGeom prst="rect">
            <a:avLst/>
          </a:prstGeom>
          <a:solidFill>
            <a:schemeClr val="lt1"/>
          </a:solidFill>
          <a:ln>
            <a:noFill/>
          </a:ln>
        </p:spPr>
        <p:txBody>
          <a:bodyPr spcFirstLastPara="1" wrap="square" lIns="91425" tIns="91425" rIns="91425" bIns="91425" anchor="t" anchorCtr="0">
            <a:spAutoFit/>
          </a:bodyPr>
          <a:lstStyle/>
          <a:p>
            <a:pPr marL="457200" lvl="0" indent="-323850" algn="l" rtl="0">
              <a:lnSpc>
                <a:spcPct val="2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skin explant are small pieces of human skin that are removed during surgery</a:t>
            </a:r>
            <a:endParaRPr sz="1500">
              <a:solidFill>
                <a:schemeClr val="dk1"/>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These explants can be used to study the effects of cosmetics on human skin</a:t>
            </a:r>
            <a:endParaRPr sz="1500">
              <a:solidFill>
                <a:schemeClr val="dk1"/>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This method is particularly useful in testing the penetration and distribution of a cosmetic product on the skin</a:t>
            </a:r>
            <a:endParaRPr sz="1700"/>
          </a:p>
        </p:txBody>
      </p:sp>
      <p:pic>
        <p:nvPicPr>
          <p:cNvPr id="117" name="Google Shape;117;p22"/>
          <p:cNvPicPr preferRelativeResize="0"/>
          <p:nvPr/>
        </p:nvPicPr>
        <p:blipFill>
          <a:blip r:embed="rId3">
            <a:alphaModFix/>
          </a:blip>
          <a:stretch>
            <a:fillRect/>
          </a:stretch>
        </p:blipFill>
        <p:spPr>
          <a:xfrm>
            <a:off x="512100" y="2357950"/>
            <a:ext cx="3693797" cy="2633149"/>
          </a:xfrm>
          <a:prstGeom prst="rect">
            <a:avLst/>
          </a:prstGeom>
          <a:noFill/>
          <a:ln>
            <a:noFill/>
          </a:ln>
        </p:spPr>
      </p:pic>
      <p:pic>
        <p:nvPicPr>
          <p:cNvPr id="118" name="Google Shape;118;p22"/>
          <p:cNvPicPr preferRelativeResize="0"/>
          <p:nvPr/>
        </p:nvPicPr>
        <p:blipFill>
          <a:blip r:embed="rId4">
            <a:alphaModFix/>
          </a:blip>
          <a:stretch>
            <a:fillRect/>
          </a:stretch>
        </p:blipFill>
        <p:spPr>
          <a:xfrm>
            <a:off x="4798897" y="2357950"/>
            <a:ext cx="3449964" cy="263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71925" y="2076725"/>
            <a:ext cx="4769153" cy="2419350"/>
          </a:xfrm>
          <a:prstGeom prst="rect">
            <a:avLst/>
          </a:prstGeom>
          <a:noFill/>
          <a:ln>
            <a:noFill/>
          </a:ln>
        </p:spPr>
      </p:pic>
      <p:sp>
        <p:nvSpPr>
          <p:cNvPr id="124" name="Google Shape;124;p23"/>
          <p:cNvSpPr txBox="1"/>
          <p:nvPr/>
        </p:nvSpPr>
        <p:spPr>
          <a:xfrm>
            <a:off x="282750" y="1133300"/>
            <a:ext cx="8578500" cy="738900"/>
          </a:xfrm>
          <a:prstGeom prst="rect">
            <a:avLst/>
          </a:prstGeom>
          <a:solidFill>
            <a:schemeClr val="lt1"/>
          </a:solidFill>
          <a:ln>
            <a:noFill/>
          </a:ln>
        </p:spPr>
        <p:txBody>
          <a:bodyPr spcFirstLastPara="1" wrap="square" lIns="91425" tIns="91425" rIns="91425" bIns="91425" anchor="t" anchorCtr="0">
            <a:spAutoFit/>
          </a:bodyPr>
          <a:lstStyle/>
          <a:p>
            <a:pPr marL="0" lvl="0" indent="457200" algn="l" rtl="0">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Artificial skin is a product that simulates human skin and can be used to test cosmetics. It is made from materials such as silicone or collagen and can be used to test the efficacy and safety of cosmetics.</a:t>
            </a:r>
            <a:endParaRPr/>
          </a:p>
        </p:txBody>
      </p:sp>
      <p:sp>
        <p:nvSpPr>
          <p:cNvPr id="125" name="Google Shape;125;p23"/>
          <p:cNvSpPr/>
          <p:nvPr/>
        </p:nvSpPr>
        <p:spPr>
          <a:xfrm>
            <a:off x="2791372" y="188859"/>
            <a:ext cx="3561244" cy="739924"/>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solidFill>
                  <a:schemeClr val="lt1"/>
                </a:solidFill>
                <a:latin typeface="Arial"/>
              </a:rPr>
              <a:t>Artificial Skin</a:t>
            </a:r>
          </a:p>
        </p:txBody>
      </p:sp>
      <p:pic>
        <p:nvPicPr>
          <p:cNvPr id="126" name="Google Shape;126;p23"/>
          <p:cNvPicPr preferRelativeResize="0"/>
          <p:nvPr/>
        </p:nvPicPr>
        <p:blipFill>
          <a:blip r:embed="rId4">
            <a:alphaModFix/>
          </a:blip>
          <a:stretch>
            <a:fillRect/>
          </a:stretch>
        </p:blipFill>
        <p:spPr>
          <a:xfrm>
            <a:off x="4885600" y="2076725"/>
            <a:ext cx="4070050" cy="2419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2" name="TextBox 1">
            <a:extLst>
              <a:ext uri="{FF2B5EF4-FFF2-40B4-BE49-F238E27FC236}">
                <a16:creationId xmlns:a16="http://schemas.microsoft.com/office/drawing/2014/main" id="{5A06E4FF-89BA-879D-3C2B-61F329E1372D}"/>
              </a:ext>
            </a:extLst>
          </p:cNvPr>
          <p:cNvSpPr txBox="1"/>
          <p:nvPr/>
        </p:nvSpPr>
        <p:spPr>
          <a:xfrm>
            <a:off x="2286001" y="2786354"/>
            <a:ext cx="5934269" cy="523220"/>
          </a:xfrm>
          <a:prstGeom prst="rect">
            <a:avLst/>
          </a:prstGeom>
          <a:noFill/>
        </p:spPr>
        <p:txBody>
          <a:bodyPr wrap="square" rtlCol="0">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https://youtu.be/vM74dBDdJyg?si=TsM8PT3UszTsVBjZ</a:t>
            </a:r>
            <a:endParaRPr lang="en-US" dirty="0">
              <a:solidFill>
                <a:schemeClr val="bg1"/>
              </a:solidFill>
            </a:endParaRPr>
          </a:p>
          <a:p>
            <a:endParaRPr lang="en-US" dirty="0"/>
          </a:p>
        </p:txBody>
      </p:sp>
      <p:sp>
        <p:nvSpPr>
          <p:cNvPr id="3" name="Rectangle 2">
            <a:extLst>
              <a:ext uri="{FF2B5EF4-FFF2-40B4-BE49-F238E27FC236}">
                <a16:creationId xmlns:a16="http://schemas.microsoft.com/office/drawing/2014/main" id="{D5D36C11-AB42-DA84-177D-8F45751338D1}"/>
              </a:ext>
            </a:extLst>
          </p:cNvPr>
          <p:cNvSpPr/>
          <p:nvPr/>
        </p:nvSpPr>
        <p:spPr>
          <a:xfrm>
            <a:off x="1317932" y="505220"/>
            <a:ext cx="6340197"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Technology Used In</a:t>
            </a:r>
          </a:p>
          <a:p>
            <a:pPr algn="ctr"/>
            <a:r>
              <a:rPr lang="en-US" sz="5400" b="0" cap="none" spc="0" dirty="0">
                <a:ln w="0"/>
                <a:solidFill>
                  <a:schemeClr val="tx1"/>
                </a:solidFill>
                <a:effectLst>
                  <a:outerShdw blurRad="38100" dist="19050" dir="2700000" algn="tl" rotWithShape="0">
                    <a:schemeClr val="dk1">
                      <a:alpha val="40000"/>
                    </a:schemeClr>
                  </a:outerShdw>
                </a:effectLst>
              </a:rPr>
              <a:t> Animal Testing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0" y="1093304"/>
            <a:ext cx="9143999" cy="29568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p:nvPr/>
        </p:nvSpPr>
        <p:spPr>
          <a:xfrm>
            <a:off x="0" y="0"/>
            <a:ext cx="9144000" cy="4587000"/>
          </a:xfrm>
          <a:prstGeom prst="rect">
            <a:avLst/>
          </a:prstGeom>
          <a:solidFill>
            <a:schemeClr val="lt1"/>
          </a:solidFill>
          <a:ln>
            <a:noFill/>
          </a:ln>
        </p:spPr>
        <p:txBody>
          <a:bodyPr spcFirstLastPara="1" wrap="square" lIns="91425" tIns="91425" rIns="91425" bIns="91425" anchor="t" anchorCtr="0">
            <a:spAutoFit/>
          </a:bodyPr>
          <a:lstStyle/>
          <a:p>
            <a:pPr marL="0" lvl="0" indent="457200" algn="l" rtl="0">
              <a:lnSpc>
                <a:spcPct val="200000"/>
              </a:lnSpc>
              <a:spcBef>
                <a:spcPts val="0"/>
              </a:spcBef>
              <a:spcAft>
                <a:spcPts val="0"/>
              </a:spcAft>
              <a:buNone/>
            </a:pPr>
            <a:r>
              <a:rPr lang="en" sz="2200">
                <a:solidFill>
                  <a:schemeClr val="dk1"/>
                </a:solidFill>
                <a:latin typeface="Times New Roman"/>
                <a:ea typeface="Times New Roman"/>
                <a:cs typeface="Times New Roman"/>
                <a:sym typeface="Times New Roman"/>
              </a:rPr>
              <a:t>Animal testing is not always reliable, even though animal testing has been used for decades it is not always a reliable indicator of how a product will affect humans. This is why artificial skin and skin-explants are great alternatives. Animals have different anatomies and physiological processes than humans, making their responses to cosmetic products unpredictable. For example, a cosmetic product may be safe for rats or rabbits but can cause severe allergic reactions or skin irritation in humans.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p:nvPr/>
        </p:nvSpPr>
        <p:spPr>
          <a:xfrm>
            <a:off x="62625" y="55126"/>
            <a:ext cx="4838104" cy="3675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solidFill>
                  <a:schemeClr val="lt1"/>
                </a:solidFill>
                <a:latin typeface="Arial"/>
              </a:rPr>
              <a:t>Human Volunteers</a:t>
            </a:r>
          </a:p>
        </p:txBody>
      </p:sp>
      <p:sp>
        <p:nvSpPr>
          <p:cNvPr id="147" name="Google Shape;147;p27"/>
          <p:cNvSpPr txBox="1"/>
          <p:nvPr/>
        </p:nvSpPr>
        <p:spPr>
          <a:xfrm>
            <a:off x="143875" y="629450"/>
            <a:ext cx="3000000" cy="4079100"/>
          </a:xfrm>
          <a:prstGeom prst="rect">
            <a:avLst/>
          </a:prstGeom>
          <a:solidFill>
            <a:schemeClr val="lt1"/>
          </a:solidFill>
          <a:ln>
            <a:noFill/>
          </a:ln>
        </p:spPr>
        <p:txBody>
          <a:bodyPr spcFirstLastPara="1" wrap="square" lIns="91425" tIns="91425" rIns="91425" bIns="91425" anchor="t" anchorCtr="0">
            <a:spAutoFit/>
          </a:bodyPr>
          <a:lstStyle/>
          <a:p>
            <a:pPr marL="457200" lvl="0" indent="-298450" algn="l" rtl="0">
              <a:lnSpc>
                <a:spcPct val="2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Human clinical trials involve testing cosmetics on human volunteers</a:t>
            </a:r>
            <a:endParaRPr sz="1100">
              <a:solidFill>
                <a:schemeClr val="dk1"/>
              </a:solidFill>
              <a:latin typeface="Times New Roman"/>
              <a:ea typeface="Times New Roman"/>
              <a:cs typeface="Times New Roman"/>
              <a:sym typeface="Times New Roman"/>
            </a:endParaRPr>
          </a:p>
          <a:p>
            <a:pPr marL="457200" lvl="0" indent="-298450" algn="l" rtl="0">
              <a:lnSpc>
                <a:spcPct val="2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This method is more reliable and accurate than animal testing because human volunteers are more likely to have similar reactions to cosmetics as the general population</a:t>
            </a:r>
            <a:endParaRPr sz="1100">
              <a:solidFill>
                <a:schemeClr val="dk1"/>
              </a:solidFill>
              <a:latin typeface="Times New Roman"/>
              <a:ea typeface="Times New Roman"/>
              <a:cs typeface="Times New Roman"/>
              <a:sym typeface="Times New Roman"/>
            </a:endParaRPr>
          </a:p>
          <a:p>
            <a:pPr marL="457200" lvl="0" indent="-298450" algn="l" rtl="0">
              <a:lnSpc>
                <a:spcPct val="2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Human clinical trials are particularly useful in testing the efficacy of cosmetics.</a:t>
            </a:r>
            <a:endParaRPr sz="1100">
              <a:solidFill>
                <a:schemeClr val="dk1"/>
              </a:solidFill>
              <a:latin typeface="Times New Roman"/>
              <a:ea typeface="Times New Roman"/>
              <a:cs typeface="Times New Roman"/>
              <a:sym typeface="Times New Roman"/>
            </a:endParaRPr>
          </a:p>
          <a:p>
            <a:pPr marL="457200" lvl="0" indent="-298450" algn="l" rtl="0">
              <a:lnSpc>
                <a:spcPct val="2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 animals have just as many rights as humans do, the animals are not given a choice whether or not they're tested on. </a:t>
            </a:r>
            <a:endParaRPr sz="1100">
              <a:solidFill>
                <a:schemeClr val="dk1"/>
              </a:solidFill>
              <a:latin typeface="Times New Roman"/>
              <a:ea typeface="Times New Roman"/>
              <a:cs typeface="Times New Roman"/>
              <a:sym typeface="Times New Roman"/>
            </a:endParaRPr>
          </a:p>
        </p:txBody>
      </p:sp>
      <p:pic>
        <p:nvPicPr>
          <p:cNvPr id="148" name="Google Shape;148;p27"/>
          <p:cNvPicPr preferRelativeResize="0"/>
          <p:nvPr/>
        </p:nvPicPr>
        <p:blipFill>
          <a:blip r:embed="rId3">
            <a:alphaModFix/>
          </a:blip>
          <a:stretch>
            <a:fillRect/>
          </a:stretch>
        </p:blipFill>
        <p:spPr>
          <a:xfrm>
            <a:off x="3269300" y="961701"/>
            <a:ext cx="5695324" cy="28476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8" descr="Kathleen Conlee recalls her past, working in a monkey research facility. The experience was only the beginning of her work with animals, and led to her leading the fight to alleviate and end the suffering of animals in laboratories. Hear her story.&#10;&#10;Each year, it is estimated that more than 25 million dogs, cats, monkeys, mice, rats and other animals are forced to endure painful experiments in the United States. Animals are deliberately sickened with toxic chemicals or infected with diseases, live in barren cages and are typically killed when the experiment ends. Humans and animals are very different, so outdated animal experiments often produce results that cannot accurately predict human responses. &#10;&#10;The world is moving toward a future where scientists use human cells and tissues, 3D printing, robots, computer modeling and other sophisticated methods to carry out experiments. These technologies are better for both animals and humans because they are typically faster, less expensive and more accurate than the outdated animal tests currently in use. With your help, we can make sure this change happens more quickly.&#10;&#10;Help us end unnecessary tests on animals, starting with cosmetics testing!&#10;https://hsus.link/cosmetic_testing_2021" title="What I saw working in a monkey research facility">
            <a:hlinkClick r:id="rId3"/>
          </p:cNvPr>
          <p:cNvPicPr preferRelativeResize="0"/>
          <p:nvPr/>
        </p:nvPicPr>
        <p:blipFill>
          <a:blip r:embed="rId4">
            <a:alphaModFix/>
          </a:blip>
          <a:stretch>
            <a:fillRect/>
          </a:stretch>
        </p:blipFill>
        <p:spPr>
          <a:xfrm>
            <a:off x="152400" y="152400"/>
            <a:ext cx="8264225" cy="4648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0"/>
          <p:cNvPicPr preferRelativeResize="0"/>
          <p:nvPr/>
        </p:nvPicPr>
        <p:blipFill>
          <a:blip r:embed="rId3">
            <a:alphaModFix/>
          </a:blip>
          <a:stretch>
            <a:fillRect/>
          </a:stretch>
        </p:blipFill>
        <p:spPr>
          <a:xfrm>
            <a:off x="0" y="0"/>
            <a:ext cx="5132125" cy="2697650"/>
          </a:xfrm>
          <a:prstGeom prst="rect">
            <a:avLst/>
          </a:prstGeom>
          <a:noFill/>
          <a:ln>
            <a:noFill/>
          </a:ln>
        </p:spPr>
      </p:pic>
      <p:pic>
        <p:nvPicPr>
          <p:cNvPr id="165" name="Google Shape;165;p30"/>
          <p:cNvPicPr preferRelativeResize="0"/>
          <p:nvPr/>
        </p:nvPicPr>
        <p:blipFill>
          <a:blip r:embed="rId4">
            <a:alphaModFix/>
          </a:blip>
          <a:stretch>
            <a:fillRect/>
          </a:stretch>
        </p:blipFill>
        <p:spPr>
          <a:xfrm>
            <a:off x="5257550" y="89425"/>
            <a:ext cx="3707076" cy="3707076"/>
          </a:xfrm>
          <a:prstGeom prst="rect">
            <a:avLst/>
          </a:prstGeom>
          <a:noFill/>
          <a:ln>
            <a:noFill/>
          </a:ln>
        </p:spPr>
      </p:pic>
      <p:pic>
        <p:nvPicPr>
          <p:cNvPr id="166" name="Google Shape;166;p30"/>
          <p:cNvPicPr preferRelativeResize="0"/>
          <p:nvPr/>
        </p:nvPicPr>
        <p:blipFill>
          <a:blip r:embed="rId5">
            <a:alphaModFix/>
          </a:blip>
          <a:stretch>
            <a:fillRect/>
          </a:stretch>
        </p:blipFill>
        <p:spPr>
          <a:xfrm>
            <a:off x="825150" y="2859050"/>
            <a:ext cx="3746838" cy="214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0"/>
            <a:ext cx="4190800" cy="2795800"/>
          </a:xfrm>
          <a:prstGeom prst="rect">
            <a:avLst/>
          </a:prstGeom>
          <a:noFill/>
          <a:ln>
            <a:noFill/>
          </a:ln>
        </p:spPr>
      </p:pic>
      <p:pic>
        <p:nvPicPr>
          <p:cNvPr id="63" name="Google Shape;63;p14"/>
          <p:cNvPicPr preferRelativeResize="0"/>
          <p:nvPr/>
        </p:nvPicPr>
        <p:blipFill>
          <a:blip r:embed="rId4">
            <a:alphaModFix/>
          </a:blip>
          <a:stretch>
            <a:fillRect/>
          </a:stretch>
        </p:blipFill>
        <p:spPr>
          <a:xfrm>
            <a:off x="4190799" y="0"/>
            <a:ext cx="4953201" cy="2787493"/>
          </a:xfrm>
          <a:prstGeom prst="rect">
            <a:avLst/>
          </a:prstGeom>
          <a:noFill/>
          <a:ln>
            <a:noFill/>
          </a:ln>
        </p:spPr>
      </p:pic>
      <p:pic>
        <p:nvPicPr>
          <p:cNvPr id="64" name="Google Shape;64;p14"/>
          <p:cNvPicPr preferRelativeResize="0"/>
          <p:nvPr/>
        </p:nvPicPr>
        <p:blipFill>
          <a:blip r:embed="rId5">
            <a:alphaModFix/>
          </a:blip>
          <a:stretch>
            <a:fillRect/>
          </a:stretch>
        </p:blipFill>
        <p:spPr>
          <a:xfrm>
            <a:off x="4190800" y="2787500"/>
            <a:ext cx="4953201" cy="2356001"/>
          </a:xfrm>
          <a:prstGeom prst="rect">
            <a:avLst/>
          </a:prstGeom>
          <a:noFill/>
          <a:ln>
            <a:noFill/>
          </a:ln>
        </p:spPr>
      </p:pic>
      <p:pic>
        <p:nvPicPr>
          <p:cNvPr id="65" name="Google Shape;65;p14"/>
          <p:cNvPicPr preferRelativeResize="0"/>
          <p:nvPr/>
        </p:nvPicPr>
        <p:blipFill>
          <a:blip r:embed="rId6">
            <a:alphaModFix/>
          </a:blip>
          <a:stretch>
            <a:fillRect/>
          </a:stretch>
        </p:blipFill>
        <p:spPr>
          <a:xfrm>
            <a:off x="0" y="2787500"/>
            <a:ext cx="4186621" cy="235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descr="Kathleen Conlee recalls her past, working in a monkey research facility. The experience was only the beginning of her work with animals, and led to her leading the fight to alleviate and end the suffering of animals in laboratories. Hear her story.&#10;&#10;Each year, it is estimated that more than 25 million dogs, cats, monkeys, mice, rats and other animals are forced to endure painful experiments in the United States. Animals are deliberately sickened with toxic chemicals or infected with diseases, live in barren cages and are typically killed when the experiment ends. Humans and animals are very different, so outdated animal experiments often produce results that cannot accurately predict human responses. &#10;&#10;The world is moving toward a future where scientists use human cells and tissues, 3D printing, robots, computer modeling and other sophisticated methods to carry out experiments. These technologies are better for both animals and humans because they are typically faster, less expensive and more accurate than the outdated animal tests currently in use. With your help, we can make sure this change happens more quickly.&#10;&#10;Help us end unnecessary tests on animals, starting with cosmetics testing!&#10;https://hsus.link/cosmetic_testing_2021" title="What I saw working in a monkey research facility">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152400" y="494100"/>
            <a:ext cx="8839202" cy="2758732"/>
          </a:xfrm>
          <a:prstGeom prst="rect">
            <a:avLst/>
          </a:prstGeom>
          <a:noFill/>
          <a:ln>
            <a:noFill/>
          </a:ln>
        </p:spPr>
      </p:pic>
      <p:pic>
        <p:nvPicPr>
          <p:cNvPr id="76" name="Google Shape;76;p16"/>
          <p:cNvPicPr preferRelativeResize="0"/>
          <p:nvPr/>
        </p:nvPicPr>
        <p:blipFill rotWithShape="1">
          <a:blip r:embed="rId4">
            <a:alphaModFix/>
          </a:blip>
          <a:srcRect b="83488"/>
          <a:stretch/>
        </p:blipFill>
        <p:spPr>
          <a:xfrm>
            <a:off x="152400" y="3821150"/>
            <a:ext cx="8839201" cy="584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body" idx="1"/>
          </p:nvPr>
        </p:nvSpPr>
        <p:spPr>
          <a:xfrm>
            <a:off x="176800" y="98900"/>
            <a:ext cx="4202400" cy="4891800"/>
          </a:xfrm>
          <a:prstGeom prst="rect">
            <a:avLst/>
          </a:prstGeom>
          <a:solidFill>
            <a:schemeClr val="lt1"/>
          </a:solidFill>
        </p:spPr>
        <p:txBody>
          <a:bodyPr spcFirstLastPara="1" wrap="square" lIns="91425" tIns="91425" rIns="91425" bIns="91425" anchor="t" anchorCtr="0">
            <a:normAutofit lnSpcReduction="10000"/>
          </a:bodyPr>
          <a:lstStyle/>
          <a:p>
            <a:pPr marL="457200" lvl="0" indent="-304800" algn="l" rtl="0">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Animal testing in the cosmetic industry has been a contentious issue for decades</a:t>
            </a:r>
            <a:endParaRPr sz="1200">
              <a:solidFill>
                <a:schemeClr val="dk1"/>
              </a:solidFill>
              <a:latin typeface="Times New Roman"/>
              <a:ea typeface="Times New Roman"/>
              <a:cs typeface="Times New Roman"/>
              <a:sym typeface="Times New Roman"/>
            </a:endParaRPr>
          </a:p>
          <a:p>
            <a:pPr marL="457200" lvl="0" indent="-304800" algn="l" rtl="0">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Animals being used in this practice include rabbits, mice, and rats. </a:t>
            </a:r>
            <a:endParaRPr sz="1200">
              <a:solidFill>
                <a:schemeClr val="dk1"/>
              </a:solidFill>
              <a:latin typeface="Times New Roman"/>
              <a:ea typeface="Times New Roman"/>
              <a:cs typeface="Times New Roman"/>
              <a:sym typeface="Times New Roman"/>
            </a:endParaRPr>
          </a:p>
          <a:p>
            <a:pPr marL="457200" lvl="0" indent="-304800" algn="l" rtl="0">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animals are used for testing the safety and efficacy of cosmetic products before they can be marketed to customers.</a:t>
            </a:r>
            <a:endParaRPr sz="1200">
              <a:solidFill>
                <a:schemeClr val="dk1"/>
              </a:solidFill>
              <a:latin typeface="Times New Roman"/>
              <a:ea typeface="Times New Roman"/>
              <a:cs typeface="Times New Roman"/>
              <a:sym typeface="Times New Roman"/>
            </a:endParaRPr>
          </a:p>
          <a:p>
            <a:pPr marL="457200" lvl="0" indent="-304800" algn="l" rtl="0">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These tests can cause animals to experience severe pain, distress, and even death. </a:t>
            </a:r>
            <a:endParaRPr sz="1200">
              <a:solidFill>
                <a:schemeClr val="dk1"/>
              </a:solidFill>
              <a:latin typeface="Times New Roman"/>
              <a:ea typeface="Times New Roman"/>
              <a:cs typeface="Times New Roman"/>
              <a:sym typeface="Times New Roman"/>
            </a:endParaRPr>
          </a:p>
          <a:p>
            <a:pPr marL="457200" lvl="0" indent="-304800" algn="l" rtl="0">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 Animal testing in the cosmetic industry is ethically wrong for several reasons</a:t>
            </a:r>
            <a:endParaRPr sz="1200">
              <a:solidFill>
                <a:schemeClr val="dk1"/>
              </a:solidFill>
              <a:latin typeface="Times New Roman"/>
              <a:ea typeface="Times New Roman"/>
              <a:cs typeface="Times New Roman"/>
              <a:sym typeface="Times New Roman"/>
            </a:endParaRPr>
          </a:p>
          <a:p>
            <a:pPr marL="457200" lvl="0" indent="-304800" algn="l" rtl="0">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industry is now exploring alternative methods to ensure the safety and efficacy of its products.</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a:solidFill>
                <a:schemeClr val="dk1"/>
              </a:solidFill>
              <a:latin typeface="Times New Roman"/>
              <a:ea typeface="Times New Roman"/>
              <a:cs typeface="Times New Roman"/>
              <a:sym typeface="Times New Roman"/>
            </a:endParaRPr>
          </a:p>
        </p:txBody>
      </p:sp>
      <p:sp>
        <p:nvSpPr>
          <p:cNvPr id="82" name="Google Shape;82;p17"/>
          <p:cNvSpPr txBox="1"/>
          <p:nvPr/>
        </p:nvSpPr>
        <p:spPr>
          <a:xfrm>
            <a:off x="4801825" y="269750"/>
            <a:ext cx="4001400" cy="738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least 115 million animals are thought to be used for scientific purposes every year, worldwide”(Herrmann, et. al, 2019, p.585)</a:t>
            </a:r>
            <a:endParaRPr/>
          </a:p>
        </p:txBody>
      </p:sp>
      <p:pic>
        <p:nvPicPr>
          <p:cNvPr id="83" name="Google Shape;83;p17"/>
          <p:cNvPicPr preferRelativeResize="0"/>
          <p:nvPr/>
        </p:nvPicPr>
        <p:blipFill>
          <a:blip r:embed="rId3">
            <a:alphaModFix/>
          </a:blip>
          <a:stretch>
            <a:fillRect/>
          </a:stretch>
        </p:blipFill>
        <p:spPr>
          <a:xfrm>
            <a:off x="4572525" y="1286950"/>
            <a:ext cx="4460001" cy="29770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8"/>
          <p:cNvPicPr preferRelativeResize="0"/>
          <p:nvPr/>
        </p:nvPicPr>
        <p:blipFill rotWithShape="1">
          <a:blip r:embed="rId3">
            <a:alphaModFix/>
          </a:blip>
          <a:srcRect t="51283"/>
          <a:stretch/>
        </p:blipFill>
        <p:spPr>
          <a:xfrm>
            <a:off x="98450" y="476595"/>
            <a:ext cx="8839201" cy="1725876"/>
          </a:xfrm>
          <a:prstGeom prst="rect">
            <a:avLst/>
          </a:prstGeom>
          <a:noFill/>
          <a:ln>
            <a:noFill/>
          </a:ln>
        </p:spPr>
      </p:pic>
      <p:pic>
        <p:nvPicPr>
          <p:cNvPr id="89" name="Google Shape;89;p18"/>
          <p:cNvPicPr preferRelativeResize="0"/>
          <p:nvPr/>
        </p:nvPicPr>
        <p:blipFill>
          <a:blip r:embed="rId4">
            <a:alphaModFix/>
          </a:blip>
          <a:stretch>
            <a:fillRect/>
          </a:stretch>
        </p:blipFill>
        <p:spPr>
          <a:xfrm>
            <a:off x="152400" y="2571750"/>
            <a:ext cx="8839200" cy="784914"/>
          </a:xfrm>
          <a:prstGeom prst="rect">
            <a:avLst/>
          </a:prstGeom>
          <a:noFill/>
          <a:ln>
            <a:noFill/>
          </a:ln>
        </p:spPr>
      </p:pic>
      <p:pic>
        <p:nvPicPr>
          <p:cNvPr id="90" name="Google Shape;90;p18"/>
          <p:cNvPicPr preferRelativeResize="0"/>
          <p:nvPr/>
        </p:nvPicPr>
        <p:blipFill>
          <a:blip r:embed="rId5">
            <a:alphaModFix/>
          </a:blip>
          <a:stretch>
            <a:fillRect/>
          </a:stretch>
        </p:blipFill>
        <p:spPr>
          <a:xfrm>
            <a:off x="242325" y="3814314"/>
            <a:ext cx="8839197" cy="4537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p:nvPr/>
        </p:nvSpPr>
        <p:spPr>
          <a:xfrm>
            <a:off x="80600" y="74301"/>
            <a:ext cx="3489274" cy="465225"/>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solidFill>
                  <a:schemeClr val="lt1"/>
                </a:solidFill>
                <a:latin typeface="Arial"/>
              </a:rPr>
              <a:t>In Vitro Testing</a:t>
            </a:r>
          </a:p>
        </p:txBody>
      </p:sp>
      <p:sp>
        <p:nvSpPr>
          <p:cNvPr id="96" name="Google Shape;96;p19"/>
          <p:cNvSpPr txBox="1"/>
          <p:nvPr/>
        </p:nvSpPr>
        <p:spPr>
          <a:xfrm>
            <a:off x="4325225" y="179825"/>
            <a:ext cx="4433100" cy="4371300"/>
          </a:xfrm>
          <a:prstGeom prst="rect">
            <a:avLst/>
          </a:prstGeom>
          <a:solidFill>
            <a:schemeClr val="lt1"/>
          </a:solidFill>
          <a:ln>
            <a:noFill/>
          </a:ln>
        </p:spPr>
        <p:txBody>
          <a:bodyPr spcFirstLastPara="1" wrap="square" lIns="91425" tIns="91425" rIns="91425" bIns="91425" anchor="t" anchorCtr="0">
            <a:spAutoFit/>
          </a:bodyPr>
          <a:lstStyle/>
          <a:p>
            <a:pPr marL="457200" lvl="0" indent="-311150" algn="l" rtl="0">
              <a:lnSpc>
                <a:spcPct val="20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 vitro testing involves testing cosmetics on human cells or tissues grown in a lab</a:t>
            </a:r>
            <a:endParaRPr sz="1300">
              <a:solidFill>
                <a:schemeClr val="dk1"/>
              </a:solidFill>
              <a:latin typeface="Times New Roman"/>
              <a:ea typeface="Times New Roman"/>
              <a:cs typeface="Times New Roman"/>
              <a:sym typeface="Times New Roman"/>
            </a:endParaRPr>
          </a:p>
          <a:p>
            <a:pPr marL="457200" lvl="0" indent="-311150" algn="l" rtl="0">
              <a:lnSpc>
                <a:spcPct val="20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This method allows for more accurate predictions of human responses to a product than animal testing</a:t>
            </a:r>
            <a:endParaRPr sz="1300">
              <a:solidFill>
                <a:schemeClr val="dk1"/>
              </a:solidFill>
              <a:latin typeface="Times New Roman"/>
              <a:ea typeface="Times New Roman"/>
              <a:cs typeface="Times New Roman"/>
              <a:sym typeface="Times New Roman"/>
            </a:endParaRPr>
          </a:p>
          <a:p>
            <a:pPr marL="457200" lvl="0" indent="-311150" algn="l" rtl="0">
              <a:lnSpc>
                <a:spcPct val="20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 vitro testing is widely used to test the safety of cosmetic ingredients</a:t>
            </a:r>
            <a:endParaRPr sz="1300">
              <a:solidFill>
                <a:schemeClr val="dk1"/>
              </a:solidFill>
              <a:latin typeface="Times New Roman"/>
              <a:ea typeface="Times New Roman"/>
              <a:cs typeface="Times New Roman"/>
              <a:sym typeface="Times New Roman"/>
            </a:endParaRPr>
          </a:p>
          <a:p>
            <a:pPr marL="457200" lvl="0" indent="-311150" algn="l" rtl="0">
              <a:lnSpc>
                <a:spcPct val="20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Vitro testing is very effective at checking a cosmetic product acute toxicity.</a:t>
            </a:r>
            <a:endParaRPr sz="1300">
              <a:solidFill>
                <a:schemeClr val="dk1"/>
              </a:solidFill>
              <a:latin typeface="Times New Roman"/>
              <a:ea typeface="Times New Roman"/>
              <a:cs typeface="Times New Roman"/>
              <a:sym typeface="Times New Roman"/>
            </a:endParaRPr>
          </a:p>
          <a:p>
            <a:pPr marL="457200" lvl="0" indent="-311150" algn="l" rtl="0">
              <a:lnSpc>
                <a:spcPct val="20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This method is more effective in predicting the safety and efficacy of cosmetic products than animal testing. </a:t>
            </a:r>
            <a:endParaRPr sz="1300">
              <a:solidFill>
                <a:schemeClr val="dk1"/>
              </a:solidFill>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1200">
              <a:solidFill>
                <a:schemeClr val="dk1"/>
              </a:solidFill>
              <a:latin typeface="Times New Roman"/>
              <a:ea typeface="Times New Roman"/>
              <a:cs typeface="Times New Roman"/>
              <a:sym typeface="Times New Roman"/>
            </a:endParaRPr>
          </a:p>
        </p:txBody>
      </p:sp>
      <p:sp>
        <p:nvSpPr>
          <p:cNvPr id="97" name="Google Shape;97;p19"/>
          <p:cNvSpPr txBox="1"/>
          <p:nvPr/>
        </p:nvSpPr>
        <p:spPr>
          <a:xfrm>
            <a:off x="143875" y="602475"/>
            <a:ext cx="3839700" cy="1108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“All accepted methods for determining acute oral toxicity are based on in vivo experiments after the single administration of a few doses and estimation of the dose causing the death in 50% of the animals”(Vinardell, 2017, pg. 1).</a:t>
            </a:r>
            <a:endParaRPr/>
          </a:p>
        </p:txBody>
      </p:sp>
      <p:pic>
        <p:nvPicPr>
          <p:cNvPr id="98" name="Google Shape;98;p19"/>
          <p:cNvPicPr preferRelativeResize="0"/>
          <p:nvPr/>
        </p:nvPicPr>
        <p:blipFill>
          <a:blip r:embed="rId3">
            <a:alphaModFix/>
          </a:blip>
          <a:stretch>
            <a:fillRect/>
          </a:stretch>
        </p:blipFill>
        <p:spPr>
          <a:xfrm>
            <a:off x="152400" y="1863075"/>
            <a:ext cx="4020425" cy="267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descr="In this 5 minute film, the team at GLP accredited lab XCellR8 show how the three regulatory in vitro tests for skin sensitisation are conducted in the lab. Learn the different methods used for DPRA, KeratinoSens and h-CLAT, and how to use the recommended ‘two out of three’ approach. For more information, visit www.x-cellr8.com" title="How in vitro skin sensitisation tests work">
            <a:hlinkClick r:id="rId3"/>
          </p:cNvPr>
          <p:cNvPicPr preferRelativeResize="0"/>
          <p:nvPr/>
        </p:nvPicPr>
        <p:blipFill>
          <a:blip r:embed="rId4">
            <a:alphaModFix/>
          </a:blip>
          <a:stretch>
            <a:fillRect/>
          </a:stretch>
        </p:blipFill>
        <p:spPr>
          <a:xfrm>
            <a:off x="628950" y="319200"/>
            <a:ext cx="8009050" cy="4505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p:nvPr/>
        </p:nvSpPr>
        <p:spPr>
          <a:xfrm>
            <a:off x="62400" y="35975"/>
            <a:ext cx="9019200" cy="708000"/>
          </a:xfrm>
          <a:prstGeom prst="rect">
            <a:avLst/>
          </a:prstGeom>
          <a:solidFill>
            <a:schemeClr val="lt1"/>
          </a:solidFill>
          <a:ln>
            <a:noFill/>
          </a:ln>
        </p:spPr>
        <p:txBody>
          <a:bodyPr spcFirstLastPara="1" wrap="square" lIns="91425" tIns="91425" rIns="91425" bIns="91425" anchor="t" anchorCtr="0">
            <a:spAutoFit/>
          </a:bodyPr>
          <a:lstStyle/>
          <a:p>
            <a:pPr marL="457200" lvl="0" indent="0" algn="l" rtl="0">
              <a:lnSpc>
                <a:spcPct val="100000"/>
              </a:lnSpc>
              <a:spcBef>
                <a:spcPts val="0"/>
              </a:spcBef>
              <a:spcAft>
                <a:spcPts val="0"/>
              </a:spcAft>
              <a:buNone/>
            </a:pPr>
            <a:r>
              <a:rPr lang="en" sz="1700">
                <a:solidFill>
                  <a:schemeClr val="dk1"/>
                </a:solidFill>
              </a:rPr>
              <a:t>When labs used in vivo (animals) to test cosmetic’s acute toxicity more than 50% of animals died due to the dosage received. </a:t>
            </a:r>
            <a:endParaRPr sz="1900"/>
          </a:p>
        </p:txBody>
      </p:sp>
      <p:pic>
        <p:nvPicPr>
          <p:cNvPr id="109" name="Google Shape;109;p21"/>
          <p:cNvPicPr preferRelativeResize="0"/>
          <p:nvPr/>
        </p:nvPicPr>
        <p:blipFill>
          <a:blip r:embed="rId3">
            <a:alphaModFix/>
          </a:blip>
          <a:stretch>
            <a:fillRect/>
          </a:stretch>
        </p:blipFill>
        <p:spPr>
          <a:xfrm>
            <a:off x="152400" y="872225"/>
            <a:ext cx="4712351" cy="4118875"/>
          </a:xfrm>
          <a:prstGeom prst="rect">
            <a:avLst/>
          </a:prstGeom>
          <a:noFill/>
          <a:ln>
            <a:noFill/>
          </a:ln>
        </p:spPr>
      </p:pic>
      <p:pic>
        <p:nvPicPr>
          <p:cNvPr id="110" name="Google Shape;110;p21"/>
          <p:cNvPicPr preferRelativeResize="0"/>
          <p:nvPr/>
        </p:nvPicPr>
        <p:blipFill>
          <a:blip r:embed="rId4">
            <a:alphaModFix/>
          </a:blip>
          <a:stretch>
            <a:fillRect/>
          </a:stretch>
        </p:blipFill>
        <p:spPr>
          <a:xfrm>
            <a:off x="5008776" y="1813850"/>
            <a:ext cx="3974449" cy="223562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556</Words>
  <Application>Microsoft Macintosh PowerPoint</Application>
  <PresentationFormat>On-screen Show (16:9)</PresentationFormat>
  <Paragraphs>33</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Brooke Alexa Puccio</cp:lastModifiedBy>
  <cp:revision>2</cp:revision>
  <dcterms:modified xsi:type="dcterms:W3CDTF">2024-03-20T02:25:29Z</dcterms:modified>
</cp:coreProperties>
</file>